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B1974-2499-AD79-D8B9-D666743B80A7}" v="503" dt="2025-01-05T10:21:08.363"/>
    <p1510:client id="{D90FAD8E-64C6-BDDC-5066-A5E7E1D064E6}" v="2" dt="2025-01-05T09:04:27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7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4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8687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CB0EF3-95C8-4BFC-89BE-1F4C37AA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ree illustration: Background, Texture, Speed, Zoom - Free Image on ...">
            <a:extLst>
              <a:ext uri="{FF2B5EF4-FFF2-40B4-BE49-F238E27FC236}">
                <a16:creationId xmlns:a16="http://schemas.microsoft.com/office/drawing/2014/main" id="{7C189A7A-8F8D-327F-EF8C-09C7EF66A3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32119" r="35752" b="2"/>
          <a:stretch/>
        </p:blipFill>
        <p:spPr>
          <a:xfrm>
            <a:off x="8827941" y="10"/>
            <a:ext cx="3364059" cy="6857990"/>
          </a:xfrm>
          <a:prstGeom prst="rect">
            <a:avLst/>
          </a:prstGeom>
        </p:spPr>
      </p:pic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B139B15D-340A-DC57-18A1-FC174F28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3164" r="18290"/>
          <a:stretch/>
        </p:blipFill>
        <p:spPr>
          <a:xfrm>
            <a:off x="20" y="10"/>
            <a:ext cx="8827921" cy="6857990"/>
          </a:xfrm>
          <a:prstGeom prst="rect">
            <a:avLst/>
          </a:prstGeom>
          <a:ln w="12700">
            <a:solidFill>
              <a:srgbClr val="FFFFFE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69FAB7-A7EC-4D77-960C-787854FD5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31493-9691-4627-9198-3FE55F2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D4FEA8-6962-40F5-9115-686DAB4C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58CEB-7159-43F0-A415-36039FC25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8D8956-ED4F-46E6-9A6E-690ABAF8A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659" y="3428998"/>
            <a:ext cx="3617040" cy="2268559"/>
          </a:xfrm>
        </p:spPr>
        <p:txBody>
          <a:bodyPr>
            <a:normAutofit/>
          </a:bodyPr>
          <a:lstStyle/>
          <a:p>
            <a:r>
              <a:rPr lang="en-US" sz="3400"/>
              <a:t>Alexa Alin-Vasile</a:t>
            </a:r>
            <a:br>
              <a:rPr lang="en-US" sz="3400"/>
            </a:br>
            <a:r>
              <a:rPr lang="en-US" sz="3400"/>
              <a:t>Grupa: 5314</a:t>
            </a:r>
            <a:br>
              <a:rPr lang="en-US" sz="3400"/>
            </a:b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080" y="1367396"/>
            <a:ext cx="3229620" cy="20616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err="1"/>
              <a:t>Proiectul</a:t>
            </a:r>
            <a:r>
              <a:rPr lang="en-US" dirty="0"/>
              <a:t> Nr. 19 (</a:t>
            </a:r>
            <a:r>
              <a:rPr lang="en-US" err="1">
                <a:ea typeface="+mn-lt"/>
                <a:cs typeface="+mn-lt"/>
              </a:rPr>
              <a:t>Numărător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binar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asincron</a:t>
            </a:r>
            <a:r>
              <a:rPr lang="en-US" dirty="0">
                <a:ea typeface="+mn-lt"/>
                <a:cs typeface="+mn-lt"/>
              </a:rPr>
              <a:t> cu 11 </a:t>
            </a:r>
            <a:r>
              <a:rPr lang="en-US" err="1">
                <a:ea typeface="+mn-lt"/>
                <a:cs typeface="+mn-lt"/>
              </a:rPr>
              <a:t>stări</a:t>
            </a:r>
            <a:r>
              <a:rPr lang="en-US" dirty="0">
                <a:ea typeface="+mn-lt"/>
                <a:cs typeface="+mn-lt"/>
              </a:rPr>
              <a:t> cu </a:t>
            </a:r>
            <a:r>
              <a:rPr lang="en-US" err="1">
                <a:ea typeface="+mn-lt"/>
                <a:cs typeface="+mn-lt"/>
              </a:rPr>
              <a:t>bistabil</a:t>
            </a:r>
            <a:r>
              <a:rPr lang="en-US" dirty="0">
                <a:ea typeface="+mn-lt"/>
                <a:cs typeface="+mn-lt"/>
              </a:rPr>
              <a:t> D_v2</a:t>
            </a:r>
            <a:r>
              <a:rPr lang="en-US" dirty="0"/>
              <a:t>)</a:t>
            </a:r>
            <a:endParaRPr lang="en-US"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/>
              <a:t>5314_01</a:t>
            </a:r>
            <a:endParaRPr lang="en-US" dirty="0"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01592-A1EC-437D-975B-1A19E0B0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25071-5BCE-E749-F388-3929BF5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D9700C0-EDAF-2287-9715-A27350E2B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171" y="658214"/>
            <a:ext cx="9579103" cy="5391730"/>
          </a:xfrm>
        </p:spPr>
      </p:pic>
    </p:spTree>
    <p:extLst>
      <p:ext uri="{BB962C8B-B14F-4D97-AF65-F5344CB8AC3E}">
        <p14:creationId xmlns:p14="http://schemas.microsoft.com/office/powerpoint/2010/main" val="138460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8901-480F-10E1-537A-BEF5D7A6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0D122C01-BAF0-A573-E21C-5BE2264B4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879" y="732555"/>
            <a:ext cx="9839298" cy="5531121"/>
          </a:xfrm>
        </p:spPr>
      </p:pic>
    </p:spTree>
    <p:extLst>
      <p:ext uri="{BB962C8B-B14F-4D97-AF65-F5344CB8AC3E}">
        <p14:creationId xmlns:p14="http://schemas.microsoft.com/office/powerpoint/2010/main" val="156767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B8ED-41BF-1C6B-46F0-47411399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DD14A1A6-0609-703E-5587-785678E7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90" y="710996"/>
            <a:ext cx="9664278" cy="5450708"/>
          </a:xfrm>
        </p:spPr>
      </p:pic>
    </p:spTree>
    <p:extLst>
      <p:ext uri="{BB962C8B-B14F-4D97-AF65-F5344CB8AC3E}">
        <p14:creationId xmlns:p14="http://schemas.microsoft.com/office/powerpoint/2010/main" val="63639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4A800-C206-DF2F-29C8-3BC61E88ECD0}"/>
              </a:ext>
            </a:extLst>
          </p:cNvPr>
          <p:cNvSpPr txBox="1"/>
          <p:nvPr/>
        </p:nvSpPr>
        <p:spPr>
          <a:xfrm>
            <a:off x="2702560" y="182880"/>
            <a:ext cx="3952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Realizarea</a:t>
            </a:r>
            <a:r>
              <a:rPr lang="en-US" dirty="0">
                <a:cs typeface="Arial"/>
              </a:rPr>
              <a:t> Nand3</a:t>
            </a:r>
            <a:endParaRPr lang="en-US" dirty="0"/>
          </a:p>
        </p:txBody>
      </p:sp>
      <p:pic>
        <p:nvPicPr>
          <p:cNvPr id="6" name="Content Placeholder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9C44C3B7-1B76-CB5D-003B-738B5C9F0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171" y="704678"/>
            <a:ext cx="9421128" cy="5298803"/>
          </a:xfrm>
        </p:spPr>
      </p:pic>
    </p:spTree>
    <p:extLst>
      <p:ext uri="{BB962C8B-B14F-4D97-AF65-F5344CB8AC3E}">
        <p14:creationId xmlns:p14="http://schemas.microsoft.com/office/powerpoint/2010/main" val="214816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A80E-F0FD-8666-E978-5A1F93EF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5A019E-D590-2C64-FE48-FFD2A19AD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318" y="621044"/>
            <a:ext cx="9755663" cy="5493949"/>
          </a:xfrm>
        </p:spPr>
      </p:pic>
    </p:spTree>
    <p:extLst>
      <p:ext uri="{BB962C8B-B14F-4D97-AF65-F5344CB8AC3E}">
        <p14:creationId xmlns:p14="http://schemas.microsoft.com/office/powerpoint/2010/main" val="144885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CDBC-AA77-139A-EED0-2418737A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01376E8-F263-3452-E6D0-5BBBBD4B9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124" y="721156"/>
            <a:ext cx="9657410" cy="5430388"/>
          </a:xfrm>
        </p:spPr>
      </p:pic>
    </p:spTree>
    <p:extLst>
      <p:ext uri="{BB962C8B-B14F-4D97-AF65-F5344CB8AC3E}">
        <p14:creationId xmlns:p14="http://schemas.microsoft.com/office/powerpoint/2010/main" val="178927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E7B6-B335-8A1C-896B-9A41ACE0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96958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sz="3100" dirty="0" err="1">
                <a:cs typeface="Arial"/>
              </a:rPr>
              <a:t>Modalitatea</a:t>
            </a:r>
            <a:r>
              <a:rPr lang="en-US" sz="3100" dirty="0">
                <a:cs typeface="Arial"/>
              </a:rPr>
              <a:t> de </a:t>
            </a:r>
            <a:r>
              <a:rPr lang="en-US" sz="3100" dirty="0" err="1">
                <a:cs typeface="Arial"/>
              </a:rPr>
              <a:t>dimensionare</a:t>
            </a:r>
            <a:r>
              <a:rPr lang="en-US" sz="3100" dirty="0">
                <a:cs typeface="Arial"/>
              </a:rPr>
              <a:t>:</a:t>
            </a:r>
            <a:br>
              <a:rPr lang="en-US" sz="3100" dirty="0">
                <a:cs typeface="Arial"/>
              </a:rPr>
            </a:br>
            <a:r>
              <a:rPr lang="en-US" sz="3100" dirty="0">
                <a:cs typeface="Arial"/>
              </a:rPr>
              <a:t>am </a:t>
            </a:r>
            <a:r>
              <a:rPr lang="en-US" sz="3100" dirty="0" err="1">
                <a:cs typeface="Arial"/>
              </a:rPr>
              <a:t>variat</a:t>
            </a:r>
            <a:r>
              <a:rPr lang="en-US" sz="3100" dirty="0">
                <a:cs typeface="Arial"/>
              </a:rPr>
              <a:t> W-</a:t>
            </a:r>
            <a:r>
              <a:rPr lang="en-US" sz="3100" dirty="0" err="1">
                <a:cs typeface="Arial"/>
              </a:rPr>
              <a:t>ul</a:t>
            </a:r>
            <a:r>
              <a:rPr lang="en-US" sz="3100" dirty="0">
                <a:cs typeface="Arial"/>
              </a:rPr>
              <a:t> </a:t>
            </a:r>
            <a:r>
              <a:rPr lang="en-US" sz="3100" dirty="0" err="1">
                <a:cs typeface="Arial"/>
              </a:rPr>
              <a:t>tranzistorul</a:t>
            </a:r>
            <a:r>
              <a:rPr lang="en-US" sz="3100" dirty="0">
                <a:cs typeface="Arial"/>
              </a:rPr>
              <a:t> </a:t>
            </a:r>
            <a:r>
              <a:rPr lang="en-US" sz="3100" dirty="0" err="1">
                <a:cs typeface="Arial"/>
              </a:rPr>
              <a:t>pmos</a:t>
            </a:r>
            <a:r>
              <a:rPr lang="en-US" sz="3100" dirty="0">
                <a:cs typeface="Arial"/>
              </a:rPr>
              <a:t> </a:t>
            </a:r>
            <a:r>
              <a:rPr lang="en-US" sz="3100" dirty="0" err="1">
                <a:cs typeface="Arial"/>
              </a:rPr>
              <a:t>pana</a:t>
            </a:r>
            <a:r>
              <a:rPr lang="en-US" sz="3100" dirty="0">
                <a:cs typeface="Arial"/>
              </a:rPr>
              <a:t> am </a:t>
            </a:r>
            <a:r>
              <a:rPr lang="en-US" sz="3100" dirty="0" err="1">
                <a:cs typeface="Arial"/>
              </a:rPr>
              <a:t>ajuns</a:t>
            </a:r>
            <a:r>
              <a:rPr lang="en-US" sz="3100" dirty="0">
                <a:cs typeface="Arial"/>
              </a:rPr>
              <a:t> cu </a:t>
            </a:r>
            <a:r>
              <a:rPr lang="en-US" sz="3100" dirty="0" err="1">
                <a:cs typeface="Arial"/>
              </a:rPr>
              <a:t>caracteristica</a:t>
            </a:r>
            <a:r>
              <a:rPr lang="en-US" sz="3100" dirty="0">
                <a:cs typeface="Arial"/>
              </a:rPr>
              <a:t> pe 0.9V</a:t>
            </a:r>
            <a:br>
              <a:rPr lang="en-US" sz="3100" dirty="0">
                <a:cs typeface="Arial"/>
              </a:rPr>
            </a:br>
            <a:r>
              <a:rPr lang="en-US" sz="3100" dirty="0" err="1">
                <a:cs typeface="Arial"/>
              </a:rPr>
              <a:t>Dimensiuni</a:t>
            </a:r>
            <a:r>
              <a:rPr lang="en-US" sz="3100" dirty="0">
                <a:cs typeface="Arial"/>
              </a:rPr>
              <a:t>: </a:t>
            </a:r>
            <a:r>
              <a:rPr lang="en-US" sz="3100" dirty="0" err="1">
                <a:cs typeface="Arial"/>
              </a:rPr>
              <a:t>Pmos</a:t>
            </a:r>
            <a:r>
              <a:rPr lang="en-US" sz="3100" dirty="0">
                <a:cs typeface="Arial"/>
              </a:rPr>
              <a:t>: W=0.9u L=0.6u</a:t>
            </a:r>
            <a:br>
              <a:rPr lang="en-US" sz="3100" dirty="0">
                <a:cs typeface="Arial"/>
              </a:rPr>
            </a:br>
            <a:r>
              <a:rPr lang="en-US" sz="3100" dirty="0" err="1">
                <a:cs typeface="Arial"/>
              </a:rPr>
              <a:t>Nmos</a:t>
            </a:r>
            <a:r>
              <a:rPr lang="en-US" sz="3100" dirty="0">
                <a:cs typeface="Arial"/>
              </a:rPr>
              <a:t>: W=1.5u L=0.6</a:t>
            </a:r>
            <a:endParaRPr lang="en-US" dirty="0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E7B755A-657B-7182-DE95-C3C59AE45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805" y="2368067"/>
            <a:ext cx="7832079" cy="4406706"/>
          </a:xfrm>
        </p:spPr>
      </p:pic>
    </p:spTree>
    <p:extLst>
      <p:ext uri="{BB962C8B-B14F-4D97-AF65-F5344CB8AC3E}">
        <p14:creationId xmlns:p14="http://schemas.microsoft.com/office/powerpoint/2010/main" val="306852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91C-BDE5-29B4-8A81-DBD647C9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D85B4-9824-91B3-D418-7630C6AB1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564" y="639876"/>
            <a:ext cx="9637090" cy="5420228"/>
          </a:xfrm>
        </p:spPr>
      </p:pic>
    </p:spTree>
    <p:extLst>
      <p:ext uri="{BB962C8B-B14F-4D97-AF65-F5344CB8AC3E}">
        <p14:creationId xmlns:p14="http://schemas.microsoft.com/office/powerpoint/2010/main" val="19392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F38D-5A39-5F8E-F4B5-9C2A86D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06B49901-C634-29C0-3464-A6D337A95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32" y="621043"/>
            <a:ext cx="9664142" cy="5438193"/>
          </a:xfrm>
        </p:spPr>
      </p:pic>
    </p:spTree>
    <p:extLst>
      <p:ext uri="{BB962C8B-B14F-4D97-AF65-F5344CB8AC3E}">
        <p14:creationId xmlns:p14="http://schemas.microsoft.com/office/powerpoint/2010/main" val="255599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9854-241D-207F-72AA-1B7C7FF8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A3B08B1-DA4D-6C51-0A35-4B0800C9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169" y="630336"/>
            <a:ext cx="9707814" cy="5447486"/>
          </a:xfrm>
        </p:spPr>
      </p:pic>
    </p:spTree>
    <p:extLst>
      <p:ext uri="{BB962C8B-B14F-4D97-AF65-F5344CB8AC3E}">
        <p14:creationId xmlns:p14="http://schemas.microsoft.com/office/powerpoint/2010/main" val="207760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9EF38-F87C-F8B2-3FC4-116800CC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56" y="326017"/>
            <a:ext cx="7974851" cy="1077229"/>
          </a:xfrm>
        </p:spPr>
        <p:txBody>
          <a:bodyPr anchor="b">
            <a:normAutofit/>
          </a:bodyPr>
          <a:lstStyle/>
          <a:p>
            <a:r>
              <a:rPr lang="en-US" sz="4000"/>
              <a:t>Cerinta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322C-56BA-A5A7-E176-AAC5F21E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61" y="1591733"/>
            <a:ext cx="7710141" cy="4684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ea typeface="+mn-lt"/>
                <a:cs typeface="+mn-lt"/>
              </a:rPr>
              <a:t>Etapa1 </a:t>
            </a:r>
            <a:r>
              <a:rPr lang="en-US" dirty="0" err="1">
                <a:ea typeface="+mn-lt"/>
                <a:cs typeface="+mn-lt"/>
              </a:rPr>
              <a:t>săptămâna</a:t>
            </a:r>
            <a:r>
              <a:rPr lang="en-US" dirty="0">
                <a:ea typeface="+mn-lt"/>
                <a:cs typeface="+mn-lt"/>
              </a:rPr>
              <a:t> 11 -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proiecteze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porțile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logice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necesare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fiecărui</a:t>
            </a:r>
            <a:r>
              <a:rPr lang="en-US" dirty="0">
                <a:ea typeface="+mn-lt"/>
                <a:cs typeface="+mn-lt"/>
              </a:rPr>
              <a:t> tip de </a:t>
            </a:r>
            <a:r>
              <a:rPr lang="en-US" dirty="0" err="1">
                <a:ea typeface="+mn-lt"/>
                <a:cs typeface="+mn-lt"/>
              </a:rPr>
              <a:t>bistabil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realizându</a:t>
            </a:r>
            <a:r>
              <a:rPr lang="en-US" dirty="0">
                <a:ea typeface="+mn-lt"/>
                <a:cs typeface="+mn-lt"/>
              </a:rPr>
              <a:t>-se </a:t>
            </a:r>
            <a:r>
              <a:rPr lang="en-US" dirty="0" err="1">
                <a:ea typeface="+mn-lt"/>
                <a:cs typeface="+mn-lt"/>
              </a:rPr>
              <a:t>simularea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layout-</a:t>
            </a:r>
            <a:r>
              <a:rPr lang="en-US" dirty="0" err="1">
                <a:ea typeface="+mn-lt"/>
                <a:cs typeface="+mn-lt"/>
              </a:rPr>
              <a:t>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aferent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pornind</a:t>
            </a:r>
            <a:r>
              <a:rPr lang="en-US" dirty="0">
                <a:ea typeface="+mn-lt"/>
                <a:cs typeface="+mn-lt"/>
              </a:rPr>
              <a:t> de la </a:t>
            </a:r>
            <a:r>
              <a:rPr lang="en-US" dirty="0" err="1">
                <a:ea typeface="+mn-lt"/>
                <a:cs typeface="+mn-lt"/>
              </a:rPr>
              <a:t>tranzistoare</a:t>
            </a:r>
            <a:r>
              <a:rPr lang="en-US" dirty="0">
                <a:ea typeface="+mn-lt"/>
                <a:cs typeface="+mn-lt"/>
              </a:rPr>
              <a:t> NMOS cu L=0.6u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W=1.5u (se </a:t>
            </a:r>
            <a:r>
              <a:rPr lang="en-US" dirty="0" err="1">
                <a:ea typeface="+mn-lt"/>
                <a:cs typeface="+mn-lt"/>
              </a:rPr>
              <a:t>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determina</a:t>
            </a:r>
            <a:r>
              <a:rPr lang="en-US" dirty="0">
                <a:ea typeface="+mn-lt"/>
                <a:cs typeface="+mn-lt"/>
              </a:rPr>
              <a:t> W-</a:t>
            </a:r>
            <a:r>
              <a:rPr lang="en-US" dirty="0" err="1">
                <a:ea typeface="+mn-lt"/>
                <a:cs typeface="+mn-lt"/>
              </a:rPr>
              <a:t>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tranzistoarele</a:t>
            </a:r>
            <a:r>
              <a:rPr lang="en-US" dirty="0">
                <a:ea typeface="+mn-lt"/>
                <a:cs typeface="+mn-lt"/>
              </a:rPr>
              <a:t> PMOS </a:t>
            </a:r>
            <a:r>
              <a:rPr lang="en-US" dirty="0" err="1">
                <a:ea typeface="+mn-lt"/>
                <a:cs typeface="+mn-lt"/>
              </a:rPr>
              <a:t>astfel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încât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punctul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comutare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fie la </a:t>
            </a:r>
            <a:r>
              <a:rPr lang="en-US" dirty="0" err="1">
                <a:ea typeface="+mn-lt"/>
                <a:cs typeface="+mn-lt"/>
              </a:rPr>
              <a:t>jumătatea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tensiunii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alimentare</a:t>
            </a:r>
            <a:r>
              <a:rPr lang="en-US" dirty="0">
                <a:ea typeface="+mn-lt"/>
                <a:cs typeface="+mn-lt"/>
              </a:rPr>
              <a:t>) Etapa2 </a:t>
            </a:r>
            <a:r>
              <a:rPr lang="en-US" dirty="0" err="1">
                <a:ea typeface="+mn-lt"/>
                <a:cs typeface="+mn-lt"/>
              </a:rPr>
              <a:t>săptămâna</a:t>
            </a:r>
            <a:r>
              <a:rPr lang="en-US" dirty="0">
                <a:ea typeface="+mn-lt"/>
                <a:cs typeface="+mn-lt"/>
              </a:rPr>
              <a:t> 12 -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realizeze</a:t>
            </a:r>
            <a:r>
              <a:rPr lang="en-US" dirty="0">
                <a:ea typeface="+mn-lt"/>
                <a:cs typeface="+mn-lt"/>
              </a:rPr>
              <a:t> schema </a:t>
            </a:r>
            <a:r>
              <a:rPr lang="en-US" dirty="0" err="1">
                <a:ea typeface="+mn-lt"/>
                <a:cs typeface="+mn-lt"/>
              </a:rPr>
              <a:t>ierarhizată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numărătorului</a:t>
            </a:r>
            <a:r>
              <a:rPr lang="en-US" dirty="0">
                <a:ea typeface="+mn-lt"/>
                <a:cs typeface="+mn-lt"/>
              </a:rPr>
              <a:t> cu </a:t>
            </a:r>
            <a:r>
              <a:rPr lang="en-US" dirty="0" err="1">
                <a:ea typeface="+mn-lt"/>
                <a:cs typeface="+mn-lt"/>
              </a:rPr>
              <a:t>intrările</a:t>
            </a:r>
            <a:r>
              <a:rPr lang="en-US" dirty="0">
                <a:ea typeface="+mn-lt"/>
                <a:cs typeface="+mn-lt"/>
              </a:rPr>
              <a:t> set, reset, </a:t>
            </a:r>
            <a:r>
              <a:rPr lang="en-US" dirty="0" err="1">
                <a:ea typeface="+mn-lt"/>
                <a:cs typeface="+mn-lt"/>
              </a:rPr>
              <a:t>clk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iesirile</a:t>
            </a:r>
            <a:r>
              <a:rPr lang="en-US" dirty="0">
                <a:ea typeface="+mn-lt"/>
                <a:cs typeface="+mn-lt"/>
              </a:rPr>
              <a:t> Q0, Q1, Q2, Q3, </a:t>
            </a:r>
            <a:r>
              <a:rPr lang="en-US" dirty="0" err="1">
                <a:ea typeface="+mn-lt"/>
                <a:cs typeface="+mn-lt"/>
              </a:rPr>
              <a:t>simularea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verificarea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funcționalității</a:t>
            </a:r>
            <a:r>
              <a:rPr lang="en-US" dirty="0">
                <a:ea typeface="+mn-lt"/>
                <a:cs typeface="+mn-lt"/>
              </a:rPr>
              <a:t> Etapa3 </a:t>
            </a:r>
            <a:r>
              <a:rPr lang="en-US" dirty="0" err="1">
                <a:ea typeface="+mn-lt"/>
                <a:cs typeface="+mn-lt"/>
              </a:rPr>
              <a:t>săptămâna</a:t>
            </a:r>
            <a:r>
              <a:rPr lang="en-US" dirty="0">
                <a:ea typeface="+mn-lt"/>
                <a:cs typeface="+mn-lt"/>
              </a:rPr>
              <a:t> 13 -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realizeze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layoutul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numărătorului</a:t>
            </a:r>
            <a:r>
              <a:rPr lang="en-US" dirty="0">
                <a:ea typeface="+mn-lt"/>
                <a:cs typeface="+mn-lt"/>
              </a:rPr>
              <a:t>, cu </a:t>
            </a:r>
            <a:r>
              <a:rPr lang="en-US" dirty="0" err="1">
                <a:ea typeface="+mn-lt"/>
                <a:cs typeface="+mn-lt"/>
              </a:rPr>
              <a:t>arie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minimă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fără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erori</a:t>
            </a:r>
            <a:r>
              <a:rPr lang="en-US" dirty="0">
                <a:ea typeface="+mn-lt"/>
                <a:cs typeface="+mn-lt"/>
              </a:rPr>
              <a:t> DRC </a:t>
            </a:r>
            <a:r>
              <a:rPr lang="en-US" dirty="0" err="1">
                <a:ea typeface="+mn-lt"/>
                <a:cs typeface="+mn-lt"/>
              </a:rPr>
              <a:t>sau</a:t>
            </a:r>
            <a:r>
              <a:rPr lang="en-US" dirty="0">
                <a:ea typeface="+mn-lt"/>
                <a:cs typeface="+mn-lt"/>
              </a:rPr>
              <a:t> LVS Etapa4 </a:t>
            </a:r>
            <a:r>
              <a:rPr lang="en-US" dirty="0" err="1">
                <a:ea typeface="+mn-lt"/>
                <a:cs typeface="+mn-lt"/>
              </a:rPr>
              <a:t>săptămâna</a:t>
            </a:r>
            <a:r>
              <a:rPr lang="en-US" dirty="0">
                <a:ea typeface="+mn-lt"/>
                <a:cs typeface="+mn-lt"/>
              </a:rPr>
              <a:t> 14 -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realizeze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prezentare</a:t>
            </a:r>
            <a:r>
              <a:rPr lang="en-US" dirty="0">
                <a:ea typeface="+mn-lt"/>
                <a:cs typeface="+mn-lt"/>
              </a:rPr>
              <a:t> (.pptx)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conține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prezentarea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circuitului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rezultatele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simulărilor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detalii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despre</a:t>
            </a:r>
            <a:r>
              <a:rPr lang="en-US" dirty="0">
                <a:ea typeface="+mn-lt"/>
                <a:cs typeface="+mn-lt"/>
              </a:rPr>
              <a:t> layout (mod de </a:t>
            </a:r>
            <a:r>
              <a:rPr lang="en-US" dirty="0" err="1">
                <a:ea typeface="+mn-lt"/>
                <a:cs typeface="+mn-lt"/>
              </a:rPr>
              <a:t>plasare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rutare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verificări</a:t>
            </a:r>
            <a:r>
              <a:rPr lang="en-US" dirty="0">
                <a:ea typeface="+mn-lt"/>
                <a:cs typeface="+mn-lt"/>
              </a:rPr>
              <a:t>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61FD-F11D-7065-FC2A-CA8B8E98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8DAA94-9FCD-0178-34D6-BDBF674FA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684" y="558596"/>
            <a:ext cx="9850450" cy="5542148"/>
          </a:xfrm>
        </p:spPr>
      </p:pic>
    </p:spTree>
    <p:extLst>
      <p:ext uri="{BB962C8B-B14F-4D97-AF65-F5344CB8AC3E}">
        <p14:creationId xmlns:p14="http://schemas.microsoft.com/office/powerpoint/2010/main" val="316832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6B64-6F36-040F-1E8D-D9C4EB7B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90BD22CD-58CF-4B9A-2AA3-D2F50161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804" y="589076"/>
            <a:ext cx="9708210" cy="5460868"/>
          </a:xfrm>
        </p:spPr>
      </p:pic>
    </p:spTree>
    <p:extLst>
      <p:ext uri="{BB962C8B-B14F-4D97-AF65-F5344CB8AC3E}">
        <p14:creationId xmlns:p14="http://schemas.microsoft.com/office/powerpoint/2010/main" val="281278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DEAD-002E-F181-24FB-30E0205A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cs typeface="Arial"/>
              </a:rPr>
              <a:t>Circuitul</a:t>
            </a:r>
            <a:r>
              <a:rPr lang="en-US" sz="3200" dirty="0">
                <a:cs typeface="Arial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DFF_v2</a:t>
            </a:r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BB967F5-694F-B273-031D-1D5FA0D1D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84" y="1269796"/>
            <a:ext cx="8428050" cy="4698868"/>
          </a:xfrm>
        </p:spPr>
      </p:pic>
    </p:spTree>
    <p:extLst>
      <p:ext uri="{BB962C8B-B14F-4D97-AF65-F5344CB8AC3E}">
        <p14:creationId xmlns:p14="http://schemas.microsoft.com/office/powerpoint/2010/main" val="195214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C126-B28E-7C7B-5B46-F090D373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25CB-6614-46CA-9C9E-F5275CAC2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564" y="690676"/>
            <a:ext cx="9474530" cy="5328788"/>
          </a:xfrm>
        </p:spPr>
      </p:pic>
    </p:spTree>
    <p:extLst>
      <p:ext uri="{BB962C8B-B14F-4D97-AF65-F5344CB8AC3E}">
        <p14:creationId xmlns:p14="http://schemas.microsoft.com/office/powerpoint/2010/main" val="106340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1CD-15EB-67B9-1F82-2C178E1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D8A5940E-6114-A90F-499E-7439A55DF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64" y="741848"/>
            <a:ext cx="9560518" cy="5382437"/>
          </a:xfrm>
        </p:spPr>
      </p:pic>
    </p:spTree>
    <p:extLst>
      <p:ext uri="{BB962C8B-B14F-4D97-AF65-F5344CB8AC3E}">
        <p14:creationId xmlns:p14="http://schemas.microsoft.com/office/powerpoint/2010/main" val="277477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B8B1-1535-EC4E-C1F4-30A1448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Simularea</a:t>
            </a:r>
            <a:r>
              <a:rPr lang="en-US" dirty="0">
                <a:cs typeface="Arial"/>
              </a:rPr>
              <a:t> de test </a:t>
            </a:r>
            <a:r>
              <a:rPr lang="en-US" dirty="0" err="1">
                <a:cs typeface="Arial"/>
              </a:rPr>
              <a:t>circuitului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Bistabilului</a:t>
            </a:r>
            <a:endParaRPr lang="en-US" dirty="0" err="1"/>
          </a:p>
        </p:txBody>
      </p:sp>
      <p:pic>
        <p:nvPicPr>
          <p:cNvPr id="4" name="Content Placeholder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121F018-03F5-CE88-BC34-D4C5A4E2C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439" y="1959190"/>
            <a:ext cx="7962176" cy="4518217"/>
          </a:xfrm>
        </p:spPr>
      </p:pic>
    </p:spTree>
    <p:extLst>
      <p:ext uri="{BB962C8B-B14F-4D97-AF65-F5344CB8AC3E}">
        <p14:creationId xmlns:p14="http://schemas.microsoft.com/office/powerpoint/2010/main" val="399938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18AC-FD39-7760-E2E8-09EB4026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6B77A4E-079E-0C4F-3AC8-FCFC2DE5D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689" y="609396"/>
            <a:ext cx="9764679" cy="5481188"/>
          </a:xfrm>
        </p:spPr>
      </p:pic>
    </p:spTree>
    <p:extLst>
      <p:ext uri="{BB962C8B-B14F-4D97-AF65-F5344CB8AC3E}">
        <p14:creationId xmlns:p14="http://schemas.microsoft.com/office/powerpoint/2010/main" val="35200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9E01-6B66-BE7F-B156-E89DB5B3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2F1F251-12FD-B94D-80F2-BF3E533F3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244" y="761796"/>
            <a:ext cx="9515170" cy="5349108"/>
          </a:xfrm>
        </p:spPr>
      </p:pic>
    </p:spTree>
    <p:extLst>
      <p:ext uri="{BB962C8B-B14F-4D97-AF65-F5344CB8AC3E}">
        <p14:creationId xmlns:p14="http://schemas.microsoft.com/office/powerpoint/2010/main" val="264318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203A-5DB6-C0D1-7AFE-C2530C37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AE21348-5359-8A26-F939-7F307F24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049" y="751140"/>
            <a:ext cx="9523347" cy="5363852"/>
          </a:xfrm>
        </p:spPr>
      </p:pic>
    </p:spTree>
    <p:extLst>
      <p:ext uri="{BB962C8B-B14F-4D97-AF65-F5344CB8AC3E}">
        <p14:creationId xmlns:p14="http://schemas.microsoft.com/office/powerpoint/2010/main" val="100434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869A-B28C-1CB6-8B0A-CD18D35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BFD0F7F-4374-8F89-2A91-7B5DD84E1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756" y="760433"/>
            <a:ext cx="9551225" cy="5335973"/>
          </a:xfrm>
        </p:spPr>
      </p:pic>
    </p:spTree>
    <p:extLst>
      <p:ext uri="{BB962C8B-B14F-4D97-AF65-F5344CB8AC3E}">
        <p14:creationId xmlns:p14="http://schemas.microsoft.com/office/powerpoint/2010/main" val="150126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0153-8138-3A4D-FADC-5C223738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Circuitul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Bistabilului</a:t>
            </a:r>
            <a:endParaRPr lang="en-US" dirty="0" err="1"/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703CACFB-8D76-D48B-CF8A-1BC45524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724" y="1523796"/>
            <a:ext cx="8646449" cy="4526148"/>
          </a:xfrm>
        </p:spPr>
      </p:pic>
    </p:spTree>
    <p:extLst>
      <p:ext uri="{BB962C8B-B14F-4D97-AF65-F5344CB8AC3E}">
        <p14:creationId xmlns:p14="http://schemas.microsoft.com/office/powerpoint/2010/main" val="1813336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1A93-8C65-8A09-20E0-40E35058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9E0A3E1C-FD66-3D68-9C75-977BCCA0F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316" y="760433"/>
            <a:ext cx="9521960" cy="5345267"/>
          </a:xfrm>
        </p:spPr>
      </p:pic>
    </p:spTree>
    <p:extLst>
      <p:ext uri="{BB962C8B-B14F-4D97-AF65-F5344CB8AC3E}">
        <p14:creationId xmlns:p14="http://schemas.microsoft.com/office/powerpoint/2010/main" val="2110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F4A5-F3A7-5753-E3BD-D7E9FB05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3A5F204-5885-335C-F790-439AF3CBB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07" y="630336"/>
            <a:ext cx="9672030" cy="5438193"/>
          </a:xfrm>
        </p:spPr>
      </p:pic>
    </p:spTree>
    <p:extLst>
      <p:ext uri="{BB962C8B-B14F-4D97-AF65-F5344CB8AC3E}">
        <p14:creationId xmlns:p14="http://schemas.microsoft.com/office/powerpoint/2010/main" val="114260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9DE9-CF97-2C4B-27D7-ED4B4355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3A14BD0-0542-0720-097E-E1879F975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805" y="630336"/>
            <a:ext cx="9644151" cy="5428900"/>
          </a:xfrm>
        </p:spPr>
      </p:pic>
    </p:spTree>
    <p:extLst>
      <p:ext uri="{BB962C8B-B14F-4D97-AF65-F5344CB8AC3E}">
        <p14:creationId xmlns:p14="http://schemas.microsoft.com/office/powerpoint/2010/main" val="3449392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AE74-0BEA-159D-7B1C-5A077B03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Realizarea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Numaratorului</a:t>
            </a:r>
            <a:r>
              <a:rPr lang="en-US" dirty="0">
                <a:cs typeface="Arial"/>
              </a:rPr>
              <a:t> cu 11 </a:t>
            </a:r>
            <a:r>
              <a:rPr lang="en-US" dirty="0" err="1">
                <a:cs typeface="Arial"/>
              </a:rPr>
              <a:t>stari</a:t>
            </a:r>
            <a:r>
              <a:rPr lang="en-US" dirty="0">
                <a:cs typeface="Arial"/>
              </a:rPr>
              <a:t> (Counter_11)</a:t>
            </a:r>
            <a:endParaRPr lang="en-US" dirty="0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B7B6C65-E098-B890-EB13-3DB2325DB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293" y="1996361"/>
            <a:ext cx="7952884" cy="4443876"/>
          </a:xfrm>
        </p:spPr>
      </p:pic>
    </p:spTree>
    <p:extLst>
      <p:ext uri="{BB962C8B-B14F-4D97-AF65-F5344CB8AC3E}">
        <p14:creationId xmlns:p14="http://schemas.microsoft.com/office/powerpoint/2010/main" val="1255755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BB1B-C746-1A36-3020-D37479A8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C8644B-8F4C-B2F2-2C92-ADB822A11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244" y="650036"/>
            <a:ext cx="9515170" cy="5349108"/>
          </a:xfrm>
        </p:spPr>
      </p:pic>
    </p:spTree>
    <p:extLst>
      <p:ext uri="{BB962C8B-B14F-4D97-AF65-F5344CB8AC3E}">
        <p14:creationId xmlns:p14="http://schemas.microsoft.com/office/powerpoint/2010/main" val="257921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B160-A6C2-6611-3162-DE83A505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900C3AF6-A892-0722-4506-CD7B3445C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537" y="769726"/>
            <a:ext cx="9458298" cy="5317388"/>
          </a:xfrm>
        </p:spPr>
      </p:pic>
    </p:spTree>
    <p:extLst>
      <p:ext uri="{BB962C8B-B14F-4D97-AF65-F5344CB8AC3E}">
        <p14:creationId xmlns:p14="http://schemas.microsoft.com/office/powerpoint/2010/main" val="485771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A500-4B8F-98DF-BD08-2DAF245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4A7F9E-F3A6-5EAF-AEB0-B67A0FEF6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404" y="619556"/>
            <a:ext cx="10002850" cy="5623428"/>
          </a:xfrm>
        </p:spPr>
      </p:pic>
    </p:spTree>
    <p:extLst>
      <p:ext uri="{BB962C8B-B14F-4D97-AF65-F5344CB8AC3E}">
        <p14:creationId xmlns:p14="http://schemas.microsoft.com/office/powerpoint/2010/main" val="1794982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mputer screen shot of a maze&#10;&#10;Description automatically generated">
            <a:extLst>
              <a:ext uri="{FF2B5EF4-FFF2-40B4-BE49-F238E27FC236}">
                <a16:creationId xmlns:a16="http://schemas.microsoft.com/office/drawing/2014/main" id="{3464B578-9A94-D73E-90A2-7A31EBD96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19" y="1062680"/>
            <a:ext cx="11104735" cy="4731479"/>
          </a:xfrm>
        </p:spPr>
      </p:pic>
    </p:spTree>
    <p:extLst>
      <p:ext uri="{BB962C8B-B14F-4D97-AF65-F5344CB8AC3E}">
        <p14:creationId xmlns:p14="http://schemas.microsoft.com/office/powerpoint/2010/main" val="3744884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4920-C6FA-1F12-227E-D360FB7C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AB2C9021-801A-322C-0D0B-D1BEFA5D0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404" y="416356"/>
            <a:ext cx="10013010" cy="5633588"/>
          </a:xfrm>
        </p:spPr>
      </p:pic>
    </p:spTree>
    <p:extLst>
      <p:ext uri="{BB962C8B-B14F-4D97-AF65-F5344CB8AC3E}">
        <p14:creationId xmlns:p14="http://schemas.microsoft.com/office/powerpoint/2010/main" val="1668044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7150-4C65-972D-4E51-7E03C5F0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15D1F8-7AED-22DA-A141-47A3FCB7B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924" y="538276"/>
            <a:ext cx="9799650" cy="5511668"/>
          </a:xfrm>
        </p:spPr>
      </p:pic>
    </p:spTree>
    <p:extLst>
      <p:ext uri="{BB962C8B-B14F-4D97-AF65-F5344CB8AC3E}">
        <p14:creationId xmlns:p14="http://schemas.microsoft.com/office/powerpoint/2010/main" val="100146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9889B0EF-98A1-08BB-EE0B-CCE591F33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12" y="741848"/>
            <a:ext cx="9579103" cy="53824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4A800-C206-DF2F-29C8-3BC61E88ECD0}"/>
              </a:ext>
            </a:extLst>
          </p:cNvPr>
          <p:cNvSpPr txBox="1"/>
          <p:nvPr/>
        </p:nvSpPr>
        <p:spPr>
          <a:xfrm>
            <a:off x="2702560" y="182880"/>
            <a:ext cx="3952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Realizarea</a:t>
            </a:r>
            <a:r>
              <a:rPr lang="en-US" dirty="0">
                <a:cs typeface="Arial"/>
              </a:rPr>
              <a:t> Nand2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72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4652-ECBE-EDEB-93AB-E8291B3B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2D1291-0170-6CF4-95A7-953AA23F1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683" y="751140"/>
            <a:ext cx="9523347" cy="5363852"/>
          </a:xfrm>
        </p:spPr>
      </p:pic>
    </p:spTree>
    <p:extLst>
      <p:ext uri="{BB962C8B-B14F-4D97-AF65-F5344CB8AC3E}">
        <p14:creationId xmlns:p14="http://schemas.microsoft.com/office/powerpoint/2010/main" val="1894792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A58E-4CF7-6EB2-313B-2857C016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CCB01F7D-6649-F36D-DF7B-99A615AFC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50" y="589076"/>
            <a:ext cx="9734199" cy="5460868"/>
          </a:xfrm>
        </p:spPr>
      </p:pic>
    </p:spTree>
    <p:extLst>
      <p:ext uri="{BB962C8B-B14F-4D97-AF65-F5344CB8AC3E}">
        <p14:creationId xmlns:p14="http://schemas.microsoft.com/office/powerpoint/2010/main" val="442020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print of a building&#10;&#10;Description automatically generated">
            <a:extLst>
              <a:ext uri="{FF2B5EF4-FFF2-40B4-BE49-F238E27FC236}">
                <a16:creationId xmlns:a16="http://schemas.microsoft.com/office/drawing/2014/main" id="{D71C45F4-9D9E-3826-D88E-1ADE41AB1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918" y="407311"/>
            <a:ext cx="7548145" cy="6051510"/>
          </a:xfrm>
        </p:spPr>
      </p:pic>
    </p:spTree>
    <p:extLst>
      <p:ext uri="{BB962C8B-B14F-4D97-AF65-F5344CB8AC3E}">
        <p14:creationId xmlns:p14="http://schemas.microsoft.com/office/powerpoint/2010/main" val="296574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9889B0EF-98A1-08BB-EE0B-CCE591F33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12" y="741848"/>
            <a:ext cx="9579103" cy="5382436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A68A42-985B-F542-9A7D-FEDE583F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670560"/>
            <a:ext cx="9753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5D8-EECC-3CEF-2BCA-82031006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630874D2-6320-10F2-1A05-7C899E08A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84" y="650036"/>
            <a:ext cx="9698050" cy="5399908"/>
          </a:xfrm>
        </p:spPr>
      </p:pic>
    </p:spTree>
    <p:extLst>
      <p:ext uri="{BB962C8B-B14F-4D97-AF65-F5344CB8AC3E}">
        <p14:creationId xmlns:p14="http://schemas.microsoft.com/office/powerpoint/2010/main" val="399521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D113-73DB-7C57-B751-43E00BF0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31910"/>
            <a:ext cx="7976916" cy="161620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cs typeface="Arial"/>
              </a:rPr>
              <a:t>Modalitatea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dimensionare</a:t>
            </a:r>
            <a:r>
              <a:rPr lang="en-US" dirty="0">
                <a:cs typeface="Arial"/>
              </a:rPr>
              <a:t>: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am </a:t>
            </a:r>
            <a:r>
              <a:rPr lang="en-US" dirty="0" err="1">
                <a:cs typeface="Arial"/>
              </a:rPr>
              <a:t>variat</a:t>
            </a:r>
            <a:r>
              <a:rPr lang="en-US" dirty="0">
                <a:cs typeface="Arial"/>
              </a:rPr>
              <a:t> W-</a:t>
            </a:r>
            <a:r>
              <a:rPr lang="en-US" dirty="0" err="1">
                <a:cs typeface="Arial"/>
              </a:rPr>
              <a:t>ul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tranzistorul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pmos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pana</a:t>
            </a:r>
            <a:r>
              <a:rPr lang="en-US" dirty="0">
                <a:cs typeface="Arial"/>
              </a:rPr>
              <a:t> am </a:t>
            </a:r>
            <a:r>
              <a:rPr lang="en-US" dirty="0" err="1">
                <a:cs typeface="Arial"/>
              </a:rPr>
              <a:t>ajuns</a:t>
            </a:r>
            <a:r>
              <a:rPr lang="en-US" dirty="0">
                <a:cs typeface="Arial"/>
              </a:rPr>
              <a:t> cu </a:t>
            </a:r>
            <a:r>
              <a:rPr lang="en-US" dirty="0" err="1">
                <a:cs typeface="Arial"/>
              </a:rPr>
              <a:t>caracteristica</a:t>
            </a:r>
            <a:r>
              <a:rPr lang="en-US" dirty="0">
                <a:cs typeface="Arial"/>
              </a:rPr>
              <a:t> pe 0.9V</a:t>
            </a:r>
            <a:br>
              <a:rPr lang="en-US" dirty="0">
                <a:cs typeface="Arial"/>
              </a:rPr>
            </a:br>
            <a:r>
              <a:rPr lang="en-US" dirty="0" err="1">
                <a:cs typeface="Arial"/>
              </a:rPr>
              <a:t>Dimensiuni</a:t>
            </a:r>
            <a:r>
              <a:rPr lang="en-US" dirty="0">
                <a:cs typeface="Arial"/>
              </a:rPr>
              <a:t>: </a:t>
            </a:r>
            <a:r>
              <a:rPr lang="en-US" dirty="0" err="1">
                <a:cs typeface="Arial"/>
              </a:rPr>
              <a:t>Pmos</a:t>
            </a:r>
            <a:r>
              <a:rPr lang="en-US" dirty="0">
                <a:cs typeface="Arial"/>
              </a:rPr>
              <a:t>:  W=2u  L=0.6u</a:t>
            </a:r>
            <a:br>
              <a:rPr lang="en-US" dirty="0">
                <a:cs typeface="Arial"/>
              </a:rPr>
            </a:br>
            <a:r>
              <a:rPr lang="en-US" dirty="0" err="1">
                <a:cs typeface="Arial"/>
              </a:rPr>
              <a:t>Nmos</a:t>
            </a:r>
            <a:r>
              <a:rPr lang="en-US" dirty="0">
                <a:cs typeface="Arial"/>
              </a:rPr>
              <a:t>: W=1.5u L=0.6u</a:t>
            </a: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endParaRPr lang="en-US" dirty="0" err="1"/>
          </a:p>
        </p:txBody>
      </p:sp>
      <p:pic>
        <p:nvPicPr>
          <p:cNvPr id="4" name="Content Placeholder 3" descr="O imagine care conține captură de ecran, text, software, Software multimedia&#10;&#10;Descriere generată automat">
            <a:extLst>
              <a:ext uri="{FF2B5EF4-FFF2-40B4-BE49-F238E27FC236}">
                <a16:creationId xmlns:a16="http://schemas.microsoft.com/office/drawing/2014/main" id="{0865DFA8-136D-7BBD-0183-CA07294D0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903" y="2405237"/>
            <a:ext cx="7955710" cy="4453170"/>
          </a:xfrm>
        </p:spPr>
      </p:pic>
    </p:spTree>
    <p:extLst>
      <p:ext uri="{BB962C8B-B14F-4D97-AF65-F5344CB8AC3E}">
        <p14:creationId xmlns:p14="http://schemas.microsoft.com/office/powerpoint/2010/main" val="210375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10E9-11B4-FBD9-A5D6-D0BBD4EE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 imagine care conține captură de ecran, text, software, Software multimedia&#10;&#10;Descriere generată automat">
            <a:extLst>
              <a:ext uri="{FF2B5EF4-FFF2-40B4-BE49-F238E27FC236}">
                <a16:creationId xmlns:a16="http://schemas.microsoft.com/office/drawing/2014/main" id="{298861BA-BBBC-2B35-1690-A9AE1264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188" y="761796"/>
            <a:ext cx="9507282" cy="5349108"/>
          </a:xfrm>
        </p:spPr>
      </p:pic>
    </p:spTree>
    <p:extLst>
      <p:ext uri="{BB962C8B-B14F-4D97-AF65-F5344CB8AC3E}">
        <p14:creationId xmlns:p14="http://schemas.microsoft.com/office/powerpoint/2010/main" val="211382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8178-B38F-9B92-8C12-DDC45CA7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BC4E8A13-1484-FE43-4295-15DED1AAF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854" y="639628"/>
            <a:ext cx="9616274" cy="5410315"/>
          </a:xfrm>
        </p:spPr>
      </p:pic>
    </p:spTree>
    <p:extLst>
      <p:ext uri="{BB962C8B-B14F-4D97-AF65-F5344CB8AC3E}">
        <p14:creationId xmlns:p14="http://schemas.microsoft.com/office/powerpoint/2010/main" val="2502169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Madison</vt:lpstr>
      <vt:lpstr>Alexa Alin-Vasile Grupa: 5314 </vt:lpstr>
      <vt:lpstr>Cerinta</vt:lpstr>
      <vt:lpstr>Circuitul Bistabilului</vt:lpstr>
      <vt:lpstr>PowerPoint Presentation</vt:lpstr>
      <vt:lpstr>PowerPoint Presentation</vt:lpstr>
      <vt:lpstr>PowerPoint Presentation</vt:lpstr>
      <vt:lpstr>Modalitatea de dimensionare: am variat W-ul tranzistorul pmos pana am ajuns cu caracteristica pe 0.9V Dimensiuni: Pmos:  W=2u  L=0.6u Nmos: W=1.5u L=0.6u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Modalitatea de dimensionare: am variat W-ul tranzistorul pmos pana am ajuns cu caracteristica pe 0.9V Dimensiuni: Pmos: W=0.9u L=0.6u Nmos: W=1.5u L=0.6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Circuitul DFF_v2</vt:lpstr>
      <vt:lpstr>PowerPoint Presentation</vt:lpstr>
      <vt:lpstr>PowerPoint Presentation</vt:lpstr>
      <vt:lpstr>Simularea de test circuitului a Bistabilului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Realizarea Numaratorului cu 11 stari (Counter_11)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243</cp:revision>
  <dcterms:created xsi:type="dcterms:W3CDTF">2025-01-05T09:03:34Z</dcterms:created>
  <dcterms:modified xsi:type="dcterms:W3CDTF">2025-01-05T10:23:19Z</dcterms:modified>
</cp:coreProperties>
</file>